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6.svg" ContentType="image/svg+xml"/>
  <Override PartName="/ppt/media/image17.svg" ContentType="image/svg+xml"/>
  <Override PartName="/ppt/media/image18.svg" ContentType="image/svg+xml"/>
  <Override PartName="/ppt/media/image19.svg" ContentType="image/svg+xml"/>
  <Override PartName="/ppt/media/image20.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Barlow" panose="00000800000000000000" pitchFamily="34" charset="0"/>
      <p:bold r:id="rId18"/>
    </p:embeddedFont>
    <p:embeddedFont>
      <p:font typeface="Barlow" panose="00000800000000000000" pitchFamily="34" charset="-122"/>
      <p:bold r:id="rId19"/>
    </p:embeddedFont>
    <p:embeddedFont>
      <p:font typeface="Barlow" panose="00000800000000000000" pitchFamily="34" charset="-120"/>
      <p:bold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sv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svg"/><Relationship Id="rId4" Type="http://schemas.openxmlformats.org/officeDocument/2006/relationships/image" Target="../media/image18.svg"/><Relationship Id="rId3" Type="http://schemas.openxmlformats.org/officeDocument/2006/relationships/image" Target="../media/image17.svg"/><Relationship Id="rId2" Type="http://schemas.openxmlformats.org/officeDocument/2006/relationships/image" Target="../media/image16.sv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26695"/>
            <a:ext cx="14630400" cy="8435340"/>
          </a:xfrm>
          <a:prstGeom prst="rect">
            <a:avLst/>
          </a:prstGeom>
          <a:solidFill>
            <a:srgbClr val="0A081B">
              <a:alpha val="80000"/>
            </a:srgbClr>
          </a:solidFill>
        </p:spPr>
        <p:txBody>
          <a:bodyPr/>
          <a:p>
            <a:r>
              <a:rPr lang="en-US"/>
              <a:t>b</a:t>
            </a:r>
            <a:endParaRPr lang="en-US" b="1" dirty="0">
              <a:solidFill>
                <a:srgbClr val="F0FCFF"/>
              </a:solidFill>
              <a:latin typeface="Algerian" panose="04020705040A02060702" charset="0"/>
              <a:ea typeface="Spline Sans Bold" pitchFamily="34" charset="-122"/>
              <a:cs typeface="Algerian" panose="04020705040A02060702" charset="0"/>
              <a:sym typeface="+mn-ea"/>
            </a:endParaRPr>
          </a:p>
        </p:txBody>
      </p:sp>
      <p:sp>
        <p:nvSpPr>
          <p:cNvPr id="4" name="Text 1"/>
          <p:cNvSpPr/>
          <p:nvPr/>
        </p:nvSpPr>
        <p:spPr>
          <a:xfrm>
            <a:off x="991870" y="3059430"/>
            <a:ext cx="13319760" cy="2381250"/>
          </a:xfrm>
          <a:prstGeom prst="rect">
            <a:avLst/>
          </a:prstGeom>
          <a:noFill/>
        </p:spPr>
        <p:txBody>
          <a:bodyPr wrap="none" lIns="0" tIns="0" rIns="0" bIns="0" rtlCol="0" anchor="t"/>
          <a:lstStyle/>
          <a:p>
            <a:pPr marL="0" indent="0" algn="l">
              <a:lnSpc>
                <a:spcPts val="5400"/>
              </a:lnSpc>
              <a:buNone/>
            </a:pPr>
            <a:endParaRPr lang="en-US" sz="8800" b="1" dirty="0">
              <a:solidFill>
                <a:srgbClr val="F0FCFF"/>
              </a:solidFill>
              <a:latin typeface="Algerian" panose="04020705040A02060702" charset="0"/>
              <a:ea typeface="Spline Sans Bold" pitchFamily="34" charset="-122"/>
              <a:cs typeface="Algerian" panose="04020705040A02060702" charset="0"/>
            </a:endParaRPr>
          </a:p>
        </p:txBody>
      </p:sp>
      <p:sp>
        <p:nvSpPr>
          <p:cNvPr id="5" name="Text 2"/>
          <p:cNvSpPr/>
          <p:nvPr/>
        </p:nvSpPr>
        <p:spPr>
          <a:xfrm>
            <a:off x="337185" y="4840605"/>
            <a:ext cx="11987530" cy="2802890"/>
          </a:xfrm>
          <a:prstGeom prst="rect">
            <a:avLst/>
          </a:prstGeom>
          <a:noFill/>
        </p:spPr>
        <p:txBody>
          <a:bodyPr wrap="none" lIns="0" tIns="0" rIns="0" bIns="0" rtlCol="0" anchor="t"/>
          <a:lstStyle/>
          <a:p>
            <a:pPr marL="0" indent="0" algn="l">
              <a:lnSpc>
                <a:spcPts val="3100"/>
              </a:lnSpc>
              <a:buNone/>
            </a:pPr>
            <a:r>
              <a:rPr lang="en-US" sz="1900" dirty="0"/>
              <a:t>ba</a:t>
            </a:r>
            <a:endParaRPr lang="en-US" sz="1900" dirty="0"/>
          </a:p>
        </p:txBody>
      </p:sp>
      <p:pic>
        <p:nvPicPr>
          <p:cNvPr id="9" name="Picture 8"/>
          <p:cNvPicPr>
            <a:picLocks noChangeAspect="1"/>
          </p:cNvPicPr>
          <p:nvPr/>
        </p:nvPicPr>
        <p:blipFill>
          <a:blip r:embed="rId2"/>
          <a:stretch>
            <a:fillRect/>
          </a:stretch>
        </p:blipFill>
        <p:spPr>
          <a:xfrm>
            <a:off x="1496695" y="892175"/>
            <a:ext cx="11990705" cy="6049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2596039"/>
            <a:ext cx="5486400" cy="685800"/>
          </a:xfrm>
          <a:prstGeom prst="rect">
            <a:avLst/>
          </a:prstGeom>
          <a:noFill/>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Future Outlook</a:t>
            </a:r>
            <a:endParaRPr lang="en-US" sz="4300" dirty="0"/>
          </a:p>
        </p:txBody>
      </p:sp>
      <p:sp>
        <p:nvSpPr>
          <p:cNvPr id="3" name="Text 1"/>
          <p:cNvSpPr/>
          <p:nvPr/>
        </p:nvSpPr>
        <p:spPr>
          <a:xfrm>
            <a:off x="1321356" y="3775591"/>
            <a:ext cx="11987689"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The Tobia Banking System lays a strong foundation for digital banking in Ethiopia. Future enhancements could include mobile application development, offline capabilities, and expanded integration with more local services.</a:t>
            </a:r>
            <a:endParaRPr lang="en-US" sz="1900" dirty="0"/>
          </a:p>
        </p:txBody>
      </p:sp>
      <p:sp>
        <p:nvSpPr>
          <p:cNvPr id="4" name="Text 2"/>
          <p:cNvSpPr/>
          <p:nvPr/>
        </p:nvSpPr>
        <p:spPr>
          <a:xfrm>
            <a:off x="1321356" y="4843343"/>
            <a:ext cx="11987689"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We envision a future where banking is accessible, secure, and tailored to every individual's needs, driving financial inclusion and economic growth.</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3771900"/>
            <a:ext cx="5486400" cy="685800"/>
          </a:xfrm>
          <a:prstGeom prst="rect">
            <a:avLst/>
          </a:prstGeom>
          <a:noFill/>
        </p:spPr>
        <p:txBody>
          <a:bodyPr wrap="none" lIns="0" tIns="0" rIns="0" bIns="0" rtlCol="0" anchor="t"/>
          <a:lstStyle/>
          <a:p>
            <a:pPr marL="0" indent="0" algn="l">
              <a:lnSpc>
                <a:spcPts val="5400"/>
              </a:lnSpc>
              <a:buNone/>
            </a:pPr>
            <a:endParaRPr lang="en-US" sz="4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331325" y="0"/>
            <a:ext cx="5486400" cy="8229600"/>
          </a:xfrm>
          <a:prstGeom prst="rect">
            <a:avLst/>
          </a:prstGeom>
        </p:spPr>
      </p:pic>
      <p:sp>
        <p:nvSpPr>
          <p:cNvPr id="3" name="Text 0"/>
          <p:cNvSpPr/>
          <p:nvPr/>
        </p:nvSpPr>
        <p:spPr>
          <a:xfrm>
            <a:off x="574238" y="577572"/>
            <a:ext cx="5027533" cy="455771"/>
          </a:xfrm>
          <a:prstGeom prst="rect">
            <a:avLst/>
          </a:prstGeom>
          <a:noFill/>
        </p:spPr>
        <p:txBody>
          <a:bodyPr wrap="none" lIns="0" tIns="0" rIns="0" bIns="0" rtlCol="0" anchor="t"/>
          <a:lstStyle/>
          <a:p>
            <a:pPr marL="0" indent="0" algn="l">
              <a:lnSpc>
                <a:spcPts val="3550"/>
              </a:lnSpc>
              <a:buNone/>
            </a:pPr>
            <a:r>
              <a:rPr lang="en-US" sz="2850" b="1" dirty="0">
                <a:solidFill>
                  <a:srgbClr val="F0FCFF"/>
                </a:solidFill>
                <a:latin typeface="Spline Sans Bold" pitchFamily="34" charset="0"/>
                <a:ea typeface="Spline Sans Bold" pitchFamily="34" charset="-122"/>
                <a:cs typeface="Spline Sans Bold" pitchFamily="34" charset="-120"/>
              </a:rPr>
              <a:t>Introduction to Tobia Banking</a:t>
            </a:r>
            <a:endParaRPr lang="en-US" sz="2850" dirty="0"/>
          </a:p>
        </p:txBody>
      </p:sp>
      <p:sp>
        <p:nvSpPr>
          <p:cNvPr id="4" name="Text 1"/>
          <p:cNvSpPr/>
          <p:nvPr/>
        </p:nvSpPr>
        <p:spPr>
          <a:xfrm>
            <a:off x="574238" y="1279446"/>
            <a:ext cx="7995523" cy="1049655"/>
          </a:xfrm>
          <a:prstGeom prst="rect">
            <a:avLst/>
          </a:prstGeom>
          <a:noFill/>
        </p:spPr>
        <p:txBody>
          <a:bodyPr wrap="square" lIns="0" tIns="0" rIns="0" bIns="0" rtlCol="0" anchor="t"/>
          <a:lstStyle/>
          <a:p>
            <a:pPr marL="0" indent="0" algn="l">
              <a:lnSpc>
                <a:spcPts val="2050"/>
              </a:lnSpc>
              <a:buNone/>
            </a:pPr>
            <a:r>
              <a:rPr lang="en-US" sz="1250" dirty="0">
                <a:solidFill>
                  <a:srgbClr val="E0E4E6"/>
                </a:solidFill>
                <a:latin typeface="Barlow" panose="00000800000000000000" pitchFamily="34" charset="0"/>
                <a:ea typeface="Barlow" panose="00000800000000000000" pitchFamily="34" charset="-122"/>
                <a:cs typeface="Barlow" panose="00000800000000000000" pitchFamily="34" charset="-120"/>
              </a:rPr>
              <a:t>The Tobia Banking System is a robust, Java-based desktop application designed to modernize banking operations. Financial institutions require secure, efficient, and user-friendly platforms to manage customers and transactions. This system bridges the gap between traditional banking and digital convenience, offering tailored features for the Ethiopian market, including specific bill payments and ETB currency integration.</a:t>
            </a:r>
            <a:endParaRPr lang="en-US" sz="1250" dirty="0"/>
          </a:p>
        </p:txBody>
      </p:sp>
      <p:sp>
        <p:nvSpPr>
          <p:cNvPr id="5" name="Shape 2"/>
          <p:cNvSpPr/>
          <p:nvPr/>
        </p:nvSpPr>
        <p:spPr>
          <a:xfrm>
            <a:off x="574238" y="2513648"/>
            <a:ext cx="7995523" cy="1603415"/>
          </a:xfrm>
          <a:prstGeom prst="roundRect">
            <a:avLst>
              <a:gd name="adj" fmla="val 15351"/>
            </a:avLst>
          </a:prstGeom>
          <a:solidFill>
            <a:srgbClr val="0A081B"/>
          </a:solidFill>
          <a:ln w="15240">
            <a:solidFill>
              <a:srgbClr val="16FFBB"/>
            </a:solidFill>
            <a:prstDash val="solid"/>
          </a:ln>
        </p:spPr>
      </p:sp>
      <p:sp>
        <p:nvSpPr>
          <p:cNvPr id="6" name="Shape 3"/>
          <p:cNvSpPr/>
          <p:nvPr/>
        </p:nvSpPr>
        <p:spPr>
          <a:xfrm>
            <a:off x="753547" y="2692956"/>
            <a:ext cx="492204" cy="492204"/>
          </a:xfrm>
          <a:prstGeom prst="roundRect">
            <a:avLst>
              <a:gd name="adj" fmla="val 18575805"/>
            </a:avLst>
          </a:prstGeom>
          <a:solidFill>
            <a:srgbClr val="16FFBB"/>
          </a:solidFill>
        </p:spPr>
      </p:sp>
      <p:pic>
        <p:nvPicPr>
          <p:cNvPr id="7"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921" y="2828211"/>
            <a:ext cx="221456" cy="221456"/>
          </a:xfrm>
          <a:prstGeom prst="rect">
            <a:avLst/>
          </a:prstGeom>
        </p:spPr>
      </p:pic>
      <p:sp>
        <p:nvSpPr>
          <p:cNvPr id="8" name="Text 4"/>
          <p:cNvSpPr/>
          <p:nvPr/>
        </p:nvSpPr>
        <p:spPr>
          <a:xfrm>
            <a:off x="753547" y="3349228"/>
            <a:ext cx="1823204" cy="227767"/>
          </a:xfrm>
          <a:prstGeom prst="rect">
            <a:avLst/>
          </a:prstGeom>
          <a:noFill/>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Modern Banking</a:t>
            </a:r>
            <a:endParaRPr lang="en-US" sz="1400" dirty="0"/>
          </a:p>
        </p:txBody>
      </p:sp>
      <p:sp>
        <p:nvSpPr>
          <p:cNvPr id="9" name="Text 5"/>
          <p:cNvSpPr/>
          <p:nvPr/>
        </p:nvSpPr>
        <p:spPr>
          <a:xfrm>
            <a:off x="753547" y="3675340"/>
            <a:ext cx="7636907" cy="262414"/>
          </a:xfrm>
          <a:prstGeom prst="rect">
            <a:avLst/>
          </a:prstGeom>
          <a:noFill/>
        </p:spPr>
        <p:txBody>
          <a:bodyPr wrap="none" lIns="0" tIns="0" rIns="0" bIns="0" rtlCol="0" anchor="t"/>
          <a:lstStyle/>
          <a:p>
            <a:pPr marL="0" indent="0" algn="l">
              <a:lnSpc>
                <a:spcPts val="2050"/>
              </a:lnSpc>
              <a:buNone/>
            </a:pPr>
            <a:r>
              <a:rPr lang="en-US" sz="1250" dirty="0">
                <a:solidFill>
                  <a:srgbClr val="E0E4E6"/>
                </a:solidFill>
                <a:latin typeface="Barlow" panose="00000800000000000000" pitchFamily="34" charset="0"/>
                <a:ea typeface="Barlow" panose="00000800000000000000" pitchFamily="34" charset="-122"/>
                <a:cs typeface="Barlow" panose="00000800000000000000" pitchFamily="34" charset="-120"/>
              </a:rPr>
              <a:t>Robust Java-based desktop application.</a:t>
            </a:r>
            <a:endParaRPr lang="en-US" sz="1250" dirty="0"/>
          </a:p>
        </p:txBody>
      </p:sp>
      <p:sp>
        <p:nvSpPr>
          <p:cNvPr id="10" name="Shape 6"/>
          <p:cNvSpPr/>
          <p:nvPr/>
        </p:nvSpPr>
        <p:spPr>
          <a:xfrm>
            <a:off x="574238" y="4281130"/>
            <a:ext cx="7995523" cy="1603415"/>
          </a:xfrm>
          <a:prstGeom prst="roundRect">
            <a:avLst>
              <a:gd name="adj" fmla="val 15351"/>
            </a:avLst>
          </a:prstGeom>
          <a:solidFill>
            <a:srgbClr val="0A081B"/>
          </a:solidFill>
          <a:ln w="15240">
            <a:solidFill>
              <a:srgbClr val="29DDDA"/>
            </a:solidFill>
            <a:prstDash val="solid"/>
          </a:ln>
        </p:spPr>
      </p:sp>
      <p:sp>
        <p:nvSpPr>
          <p:cNvPr id="11" name="Shape 7"/>
          <p:cNvSpPr/>
          <p:nvPr/>
        </p:nvSpPr>
        <p:spPr>
          <a:xfrm>
            <a:off x="753547" y="4460438"/>
            <a:ext cx="492204" cy="492204"/>
          </a:xfrm>
          <a:prstGeom prst="roundRect">
            <a:avLst>
              <a:gd name="adj" fmla="val 18575805"/>
            </a:avLst>
          </a:prstGeom>
          <a:solidFill>
            <a:srgbClr val="29DDDA"/>
          </a:solidFill>
        </p:spPr>
      </p:sp>
      <p:pic>
        <p:nvPicPr>
          <p:cNvPr id="12" name="Image 2" descr="preencoded.png"/>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888921" y="4595693"/>
            <a:ext cx="221456" cy="221456"/>
          </a:xfrm>
          <a:prstGeom prst="rect">
            <a:avLst/>
          </a:prstGeom>
        </p:spPr>
      </p:pic>
      <p:sp>
        <p:nvSpPr>
          <p:cNvPr id="13" name="Text 8"/>
          <p:cNvSpPr/>
          <p:nvPr/>
        </p:nvSpPr>
        <p:spPr>
          <a:xfrm>
            <a:off x="753547" y="5116711"/>
            <a:ext cx="1823204" cy="227767"/>
          </a:xfrm>
          <a:prstGeom prst="rect">
            <a:avLst/>
          </a:prstGeom>
          <a:noFill/>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Secure &amp; Efficient</a:t>
            </a:r>
            <a:endParaRPr lang="en-US" sz="1400" dirty="0"/>
          </a:p>
        </p:txBody>
      </p:sp>
      <p:sp>
        <p:nvSpPr>
          <p:cNvPr id="14" name="Text 9"/>
          <p:cNvSpPr/>
          <p:nvPr/>
        </p:nvSpPr>
        <p:spPr>
          <a:xfrm>
            <a:off x="753547" y="5442823"/>
            <a:ext cx="7636907" cy="262414"/>
          </a:xfrm>
          <a:prstGeom prst="rect">
            <a:avLst/>
          </a:prstGeom>
          <a:noFill/>
        </p:spPr>
        <p:txBody>
          <a:bodyPr wrap="none" lIns="0" tIns="0" rIns="0" bIns="0" rtlCol="0" anchor="t"/>
          <a:lstStyle/>
          <a:p>
            <a:pPr marL="0" indent="0" algn="l">
              <a:lnSpc>
                <a:spcPts val="2050"/>
              </a:lnSpc>
              <a:buNone/>
            </a:pPr>
            <a:r>
              <a:rPr lang="en-US" sz="1250" dirty="0">
                <a:solidFill>
                  <a:srgbClr val="E0E4E6"/>
                </a:solidFill>
                <a:latin typeface="Barlow" panose="00000800000000000000" pitchFamily="34" charset="0"/>
                <a:ea typeface="Barlow" panose="00000800000000000000" pitchFamily="34" charset="-122"/>
                <a:cs typeface="Barlow" panose="00000800000000000000" pitchFamily="34" charset="-120"/>
              </a:rPr>
              <a:t>Manages customers and transactions securely.</a:t>
            </a:r>
            <a:endParaRPr lang="en-US" sz="1250" dirty="0"/>
          </a:p>
        </p:txBody>
      </p:sp>
      <p:sp>
        <p:nvSpPr>
          <p:cNvPr id="15" name="Shape 10"/>
          <p:cNvSpPr/>
          <p:nvPr/>
        </p:nvSpPr>
        <p:spPr>
          <a:xfrm>
            <a:off x="574238" y="6048613"/>
            <a:ext cx="7995523" cy="1603415"/>
          </a:xfrm>
          <a:prstGeom prst="roundRect">
            <a:avLst>
              <a:gd name="adj" fmla="val 15351"/>
            </a:avLst>
          </a:prstGeom>
          <a:solidFill>
            <a:srgbClr val="0A081B"/>
          </a:solidFill>
          <a:ln w="15240">
            <a:solidFill>
              <a:srgbClr val="37A7E7"/>
            </a:solidFill>
            <a:prstDash val="solid"/>
          </a:ln>
        </p:spPr>
      </p:sp>
      <p:sp>
        <p:nvSpPr>
          <p:cNvPr id="16" name="Shape 11"/>
          <p:cNvSpPr/>
          <p:nvPr/>
        </p:nvSpPr>
        <p:spPr>
          <a:xfrm>
            <a:off x="753547" y="6227921"/>
            <a:ext cx="492204" cy="492204"/>
          </a:xfrm>
          <a:prstGeom prst="roundRect">
            <a:avLst>
              <a:gd name="adj" fmla="val 18575805"/>
            </a:avLst>
          </a:prstGeom>
          <a:solidFill>
            <a:srgbClr val="37A7E7"/>
          </a:solidFill>
        </p:spPr>
      </p:sp>
      <p:pic>
        <p:nvPicPr>
          <p:cNvPr id="17"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888921" y="6363176"/>
            <a:ext cx="221456" cy="221456"/>
          </a:xfrm>
          <a:prstGeom prst="rect">
            <a:avLst/>
          </a:prstGeom>
        </p:spPr>
      </p:pic>
      <p:sp>
        <p:nvSpPr>
          <p:cNvPr id="18" name="Text 12"/>
          <p:cNvSpPr/>
          <p:nvPr/>
        </p:nvSpPr>
        <p:spPr>
          <a:xfrm>
            <a:off x="753547" y="6884194"/>
            <a:ext cx="1823204" cy="227767"/>
          </a:xfrm>
          <a:prstGeom prst="rect">
            <a:avLst/>
          </a:prstGeom>
          <a:noFill/>
        </p:spPr>
        <p:txBody>
          <a:bodyPr wrap="none" lIns="0" tIns="0" rIns="0" bIns="0" rtlCol="0" anchor="t"/>
          <a:lstStyle/>
          <a:p>
            <a:pPr marL="0" indent="0" algn="l">
              <a:lnSpc>
                <a:spcPts val="1750"/>
              </a:lnSpc>
              <a:buNone/>
            </a:pPr>
            <a:r>
              <a:rPr lang="en-US" sz="1400" b="1" dirty="0">
                <a:solidFill>
                  <a:srgbClr val="E0E4E6"/>
                </a:solidFill>
                <a:latin typeface="Spline Sans Bold" pitchFamily="34" charset="0"/>
                <a:ea typeface="Spline Sans Bold" pitchFamily="34" charset="-122"/>
                <a:cs typeface="Spline Sans Bold" pitchFamily="34" charset="-120"/>
              </a:rPr>
              <a:t>Ethiopian Context</a:t>
            </a:r>
            <a:endParaRPr lang="en-US" sz="1400" dirty="0"/>
          </a:p>
        </p:txBody>
      </p:sp>
      <p:sp>
        <p:nvSpPr>
          <p:cNvPr id="19" name="Text 13"/>
          <p:cNvSpPr/>
          <p:nvPr/>
        </p:nvSpPr>
        <p:spPr>
          <a:xfrm>
            <a:off x="753547" y="7210306"/>
            <a:ext cx="7636907" cy="262414"/>
          </a:xfrm>
          <a:prstGeom prst="rect">
            <a:avLst/>
          </a:prstGeom>
          <a:noFill/>
        </p:spPr>
        <p:txBody>
          <a:bodyPr wrap="none" lIns="0" tIns="0" rIns="0" bIns="0" rtlCol="0" anchor="t"/>
          <a:lstStyle/>
          <a:p>
            <a:pPr marL="0" indent="0" algn="l">
              <a:lnSpc>
                <a:spcPts val="2050"/>
              </a:lnSpc>
              <a:buNone/>
            </a:pPr>
            <a:r>
              <a:rPr lang="en-US" sz="1250" dirty="0">
                <a:solidFill>
                  <a:srgbClr val="E0E4E6"/>
                </a:solidFill>
                <a:latin typeface="Barlow" panose="00000800000000000000" pitchFamily="34" charset="0"/>
                <a:ea typeface="Barlow" panose="00000800000000000000" pitchFamily="34" charset="-122"/>
                <a:cs typeface="Barlow" panose="00000800000000000000" pitchFamily="34" charset="-120"/>
              </a:rPr>
              <a:t>Tailored features for the local market.</a:t>
            </a:r>
            <a:endParaRPr lang="en-US" sz="125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829985"/>
            <a:ext cx="5211247" cy="651391"/>
          </a:xfrm>
          <a:prstGeom prst="rect">
            <a:avLst/>
          </a:prstGeom>
          <a:noFill/>
        </p:spPr>
        <p:txBody>
          <a:bodyPr wrap="none" lIns="0" tIns="0" rIns="0" bIns="0" rtlCol="0" anchor="t"/>
          <a:lstStyle/>
          <a:p>
            <a:pPr marL="0" indent="0" algn="l">
              <a:lnSpc>
                <a:spcPts val="5100"/>
              </a:lnSpc>
              <a:buNone/>
            </a:pPr>
            <a:r>
              <a:rPr lang="en-US" sz="4100" b="1" dirty="0">
                <a:solidFill>
                  <a:srgbClr val="F0FCFF"/>
                </a:solidFill>
                <a:latin typeface="Spline Sans Bold" pitchFamily="34" charset="0"/>
                <a:ea typeface="Spline Sans Bold" pitchFamily="34" charset="-122"/>
                <a:cs typeface="Spline Sans Bold" pitchFamily="34" charset="-120"/>
              </a:rPr>
              <a:t>Project Objectives</a:t>
            </a:r>
            <a:endParaRPr lang="en-US" sz="4100" dirty="0"/>
          </a:p>
        </p:txBody>
      </p:sp>
      <p:sp>
        <p:nvSpPr>
          <p:cNvPr id="3" name="Shape 1"/>
          <p:cNvSpPr/>
          <p:nvPr/>
        </p:nvSpPr>
        <p:spPr>
          <a:xfrm>
            <a:off x="1321356" y="2302073"/>
            <a:ext cx="3839528" cy="2443282"/>
          </a:xfrm>
          <a:prstGeom prst="roundRect">
            <a:avLst>
              <a:gd name="adj" fmla="val 5988"/>
            </a:avLst>
          </a:prstGeom>
          <a:solidFill>
            <a:srgbClr val="0A081B">
              <a:alpha val="75000"/>
            </a:srgbClr>
          </a:solidFill>
        </p:spPr>
      </p:sp>
      <p:sp>
        <p:nvSpPr>
          <p:cNvPr id="4" name="Shape 2"/>
          <p:cNvSpPr/>
          <p:nvPr/>
        </p:nvSpPr>
        <p:spPr>
          <a:xfrm>
            <a:off x="1321356" y="2271593"/>
            <a:ext cx="3839528" cy="121920"/>
          </a:xfrm>
          <a:prstGeom prst="roundRect">
            <a:avLst>
              <a:gd name="adj" fmla="val 288523"/>
            </a:avLst>
          </a:prstGeom>
          <a:solidFill>
            <a:srgbClr val="16FFBB"/>
          </a:solidFill>
        </p:spPr>
      </p:sp>
      <p:sp>
        <p:nvSpPr>
          <p:cNvPr id="5" name="Shape 3"/>
          <p:cNvSpPr/>
          <p:nvPr/>
        </p:nvSpPr>
        <p:spPr>
          <a:xfrm>
            <a:off x="2889409" y="1950363"/>
            <a:ext cx="703421" cy="703421"/>
          </a:xfrm>
          <a:prstGeom prst="roundRect">
            <a:avLst>
              <a:gd name="adj" fmla="val 129993"/>
            </a:avLst>
          </a:prstGeom>
          <a:solidFill>
            <a:srgbClr val="16FFBB"/>
          </a:solidFill>
        </p:spPr>
      </p:sp>
      <p:sp>
        <p:nvSpPr>
          <p:cNvPr id="6" name="Text 4"/>
          <p:cNvSpPr/>
          <p:nvPr/>
        </p:nvSpPr>
        <p:spPr>
          <a:xfrm>
            <a:off x="3100388" y="2126218"/>
            <a:ext cx="281345" cy="351711"/>
          </a:xfrm>
          <a:prstGeom prst="rect">
            <a:avLst/>
          </a:prstGeom>
          <a:noFill/>
        </p:spPr>
        <p:txBody>
          <a:bodyPr wrap="none" lIns="0" tIns="0" rIns="0" bIns="0" rtlCol="0" anchor="t"/>
          <a:lstStyle/>
          <a:p>
            <a:pPr marL="0" indent="0" algn="l">
              <a:lnSpc>
                <a:spcPts val="3500"/>
              </a:lnSpc>
              <a:buNone/>
            </a:pPr>
            <a:r>
              <a:rPr lang="en-US" sz="2200" b="1" dirty="0">
                <a:solidFill>
                  <a:srgbClr val="000000"/>
                </a:solidFill>
                <a:latin typeface="Spline Sans Bold" pitchFamily="34" charset="0"/>
                <a:ea typeface="Spline Sans Bold" pitchFamily="34" charset="-122"/>
                <a:cs typeface="Spline Sans Bold" pitchFamily="34" charset="-120"/>
              </a:rPr>
              <a:t>1</a:t>
            </a:r>
            <a:endParaRPr lang="en-US" sz="2200" dirty="0"/>
          </a:p>
        </p:txBody>
      </p:sp>
      <p:sp>
        <p:nvSpPr>
          <p:cNvPr id="7" name="Text 5"/>
          <p:cNvSpPr/>
          <p:nvPr/>
        </p:nvSpPr>
        <p:spPr>
          <a:xfrm>
            <a:off x="1586270" y="2888337"/>
            <a:ext cx="2767251" cy="325636"/>
          </a:xfrm>
          <a:prstGeom prst="rect">
            <a:avLst/>
          </a:prstGeom>
          <a:noFill/>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Digital Transformation</a:t>
            </a:r>
            <a:endParaRPr lang="en-US" sz="2050" dirty="0"/>
          </a:p>
        </p:txBody>
      </p:sp>
      <p:sp>
        <p:nvSpPr>
          <p:cNvPr id="8" name="Text 6"/>
          <p:cNvSpPr/>
          <p:nvPr/>
        </p:nvSpPr>
        <p:spPr>
          <a:xfrm>
            <a:off x="1586270" y="3354586"/>
            <a:ext cx="3309699" cy="1125855"/>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Automate manual processes like account creation,  and record-keeping.</a:t>
            </a:r>
            <a:endParaRPr lang="en-US" sz="1800" dirty="0"/>
          </a:p>
        </p:txBody>
      </p:sp>
      <p:sp>
        <p:nvSpPr>
          <p:cNvPr id="9" name="Shape 7"/>
          <p:cNvSpPr/>
          <p:nvPr/>
        </p:nvSpPr>
        <p:spPr>
          <a:xfrm>
            <a:off x="5395317" y="2302073"/>
            <a:ext cx="3839647" cy="2443282"/>
          </a:xfrm>
          <a:prstGeom prst="roundRect">
            <a:avLst>
              <a:gd name="adj" fmla="val 5988"/>
            </a:avLst>
          </a:prstGeom>
          <a:solidFill>
            <a:srgbClr val="0A081B">
              <a:alpha val="75000"/>
            </a:srgbClr>
          </a:solidFill>
        </p:spPr>
      </p:sp>
      <p:sp>
        <p:nvSpPr>
          <p:cNvPr id="10" name="Shape 8"/>
          <p:cNvSpPr/>
          <p:nvPr/>
        </p:nvSpPr>
        <p:spPr>
          <a:xfrm>
            <a:off x="5395317" y="2271593"/>
            <a:ext cx="3839647" cy="121920"/>
          </a:xfrm>
          <a:prstGeom prst="roundRect">
            <a:avLst>
              <a:gd name="adj" fmla="val 288523"/>
            </a:avLst>
          </a:prstGeom>
          <a:solidFill>
            <a:srgbClr val="29DDDA"/>
          </a:solidFill>
        </p:spPr>
      </p:sp>
      <p:sp>
        <p:nvSpPr>
          <p:cNvPr id="11" name="Shape 9"/>
          <p:cNvSpPr/>
          <p:nvPr/>
        </p:nvSpPr>
        <p:spPr>
          <a:xfrm>
            <a:off x="6963370" y="1950363"/>
            <a:ext cx="703421" cy="703421"/>
          </a:xfrm>
          <a:prstGeom prst="roundRect">
            <a:avLst>
              <a:gd name="adj" fmla="val 129993"/>
            </a:avLst>
          </a:prstGeom>
          <a:solidFill>
            <a:srgbClr val="16FFBB"/>
          </a:solidFill>
        </p:spPr>
      </p:sp>
      <p:sp>
        <p:nvSpPr>
          <p:cNvPr id="12" name="Text 10"/>
          <p:cNvSpPr/>
          <p:nvPr/>
        </p:nvSpPr>
        <p:spPr>
          <a:xfrm>
            <a:off x="7174349" y="2126218"/>
            <a:ext cx="281345" cy="351711"/>
          </a:xfrm>
          <a:prstGeom prst="rect">
            <a:avLst/>
          </a:prstGeom>
          <a:noFill/>
        </p:spPr>
        <p:txBody>
          <a:bodyPr wrap="none" lIns="0" tIns="0" rIns="0" bIns="0" rtlCol="0" anchor="t"/>
          <a:lstStyle/>
          <a:p>
            <a:pPr marL="0" indent="0" algn="l">
              <a:lnSpc>
                <a:spcPts val="3500"/>
              </a:lnSpc>
              <a:buNone/>
            </a:pPr>
            <a:r>
              <a:rPr lang="en-US" sz="2200" b="1" dirty="0">
                <a:solidFill>
                  <a:srgbClr val="000000"/>
                </a:solidFill>
                <a:latin typeface="Spline Sans Bold" pitchFamily="34" charset="0"/>
                <a:ea typeface="Spline Sans Bold" pitchFamily="34" charset="-122"/>
                <a:cs typeface="Spline Sans Bold" pitchFamily="34" charset="-120"/>
              </a:rPr>
              <a:t>2</a:t>
            </a:r>
            <a:endParaRPr lang="en-US" sz="2200" dirty="0"/>
          </a:p>
        </p:txBody>
      </p:sp>
      <p:sp>
        <p:nvSpPr>
          <p:cNvPr id="13" name="Text 11"/>
          <p:cNvSpPr/>
          <p:nvPr/>
        </p:nvSpPr>
        <p:spPr>
          <a:xfrm>
            <a:off x="5660231" y="2888337"/>
            <a:ext cx="2605564" cy="325636"/>
          </a:xfrm>
          <a:prstGeom prst="rect">
            <a:avLst/>
          </a:prstGeom>
          <a:noFill/>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Enhanced Security</a:t>
            </a:r>
            <a:endParaRPr lang="en-US" sz="2050" dirty="0"/>
          </a:p>
        </p:txBody>
      </p:sp>
      <p:sp>
        <p:nvSpPr>
          <p:cNvPr id="14" name="Text 12"/>
          <p:cNvSpPr/>
          <p:nvPr/>
        </p:nvSpPr>
        <p:spPr>
          <a:xfrm>
            <a:off x="5660231" y="3354586"/>
            <a:ext cx="3309818" cy="1125855"/>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Provide a secure environment with role-based authentication (Admin vs. Customer).</a:t>
            </a:r>
            <a:endParaRPr lang="en-US" sz="1800" dirty="0"/>
          </a:p>
        </p:txBody>
      </p:sp>
      <p:sp>
        <p:nvSpPr>
          <p:cNvPr id="15" name="Shape 13"/>
          <p:cNvSpPr/>
          <p:nvPr/>
        </p:nvSpPr>
        <p:spPr>
          <a:xfrm>
            <a:off x="9469398" y="2302073"/>
            <a:ext cx="3839528" cy="2443282"/>
          </a:xfrm>
          <a:prstGeom prst="roundRect">
            <a:avLst>
              <a:gd name="adj" fmla="val 5988"/>
            </a:avLst>
          </a:prstGeom>
          <a:solidFill>
            <a:srgbClr val="0A081B">
              <a:alpha val="75000"/>
            </a:srgbClr>
          </a:solidFill>
        </p:spPr>
      </p:sp>
      <p:sp>
        <p:nvSpPr>
          <p:cNvPr id="16" name="Shape 14"/>
          <p:cNvSpPr/>
          <p:nvPr/>
        </p:nvSpPr>
        <p:spPr>
          <a:xfrm>
            <a:off x="9469398" y="2271593"/>
            <a:ext cx="3839528" cy="121920"/>
          </a:xfrm>
          <a:prstGeom prst="roundRect">
            <a:avLst>
              <a:gd name="adj" fmla="val 288523"/>
            </a:avLst>
          </a:prstGeom>
          <a:solidFill>
            <a:srgbClr val="37A7E7"/>
          </a:solidFill>
        </p:spPr>
      </p:sp>
      <p:sp>
        <p:nvSpPr>
          <p:cNvPr id="17" name="Shape 15"/>
          <p:cNvSpPr/>
          <p:nvPr/>
        </p:nvSpPr>
        <p:spPr>
          <a:xfrm>
            <a:off x="11037451" y="1950363"/>
            <a:ext cx="703421" cy="703421"/>
          </a:xfrm>
          <a:prstGeom prst="roundRect">
            <a:avLst>
              <a:gd name="adj" fmla="val 129993"/>
            </a:avLst>
          </a:prstGeom>
          <a:solidFill>
            <a:srgbClr val="16FFBB"/>
          </a:solidFill>
        </p:spPr>
      </p:sp>
      <p:sp>
        <p:nvSpPr>
          <p:cNvPr id="18" name="Text 16"/>
          <p:cNvSpPr/>
          <p:nvPr/>
        </p:nvSpPr>
        <p:spPr>
          <a:xfrm>
            <a:off x="11248430" y="2126218"/>
            <a:ext cx="281345" cy="351711"/>
          </a:xfrm>
          <a:prstGeom prst="rect">
            <a:avLst/>
          </a:prstGeom>
          <a:noFill/>
        </p:spPr>
        <p:txBody>
          <a:bodyPr wrap="none" lIns="0" tIns="0" rIns="0" bIns="0" rtlCol="0" anchor="t"/>
          <a:lstStyle/>
          <a:p>
            <a:pPr marL="0" indent="0" algn="l">
              <a:lnSpc>
                <a:spcPts val="3500"/>
              </a:lnSpc>
              <a:buNone/>
            </a:pPr>
            <a:r>
              <a:rPr lang="en-US" sz="2200" b="1" dirty="0">
                <a:solidFill>
                  <a:srgbClr val="000000"/>
                </a:solidFill>
                <a:latin typeface="Spline Sans Bold" pitchFamily="34" charset="0"/>
                <a:ea typeface="Spline Sans Bold" pitchFamily="34" charset="-122"/>
                <a:cs typeface="Spline Sans Bold" pitchFamily="34" charset="-120"/>
              </a:rPr>
              <a:t>3</a:t>
            </a:r>
            <a:endParaRPr lang="en-US" sz="2200" dirty="0"/>
          </a:p>
        </p:txBody>
      </p:sp>
      <p:sp>
        <p:nvSpPr>
          <p:cNvPr id="19" name="Text 17"/>
          <p:cNvSpPr/>
          <p:nvPr/>
        </p:nvSpPr>
        <p:spPr>
          <a:xfrm>
            <a:off x="9734312" y="2888337"/>
            <a:ext cx="2605564" cy="325636"/>
          </a:xfrm>
          <a:prstGeom prst="rect">
            <a:avLst/>
          </a:prstGeom>
          <a:noFill/>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Accessibility</a:t>
            </a:r>
            <a:endParaRPr lang="en-US" sz="2050" dirty="0"/>
          </a:p>
        </p:txBody>
      </p:sp>
      <p:sp>
        <p:nvSpPr>
          <p:cNvPr id="20" name="Text 18"/>
          <p:cNvSpPr/>
          <p:nvPr/>
        </p:nvSpPr>
        <p:spPr>
          <a:xfrm>
            <a:off x="9734312" y="3354586"/>
            <a:ext cx="3309699" cy="1125855"/>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Allow remote banking tasks (transfers, bill payments) without branch visits.</a:t>
            </a:r>
            <a:endParaRPr lang="en-US" sz="1800" dirty="0"/>
          </a:p>
        </p:txBody>
      </p:sp>
      <p:sp>
        <p:nvSpPr>
          <p:cNvPr id="21" name="Shape 19"/>
          <p:cNvSpPr/>
          <p:nvPr/>
        </p:nvSpPr>
        <p:spPr>
          <a:xfrm>
            <a:off x="1321356" y="5331500"/>
            <a:ext cx="5876568" cy="2067997"/>
          </a:xfrm>
          <a:prstGeom prst="roundRect">
            <a:avLst>
              <a:gd name="adj" fmla="val 7075"/>
            </a:avLst>
          </a:prstGeom>
          <a:solidFill>
            <a:srgbClr val="0A081B">
              <a:alpha val="75000"/>
            </a:srgbClr>
          </a:solidFill>
        </p:spPr>
      </p:sp>
      <p:sp>
        <p:nvSpPr>
          <p:cNvPr id="22" name="Shape 20"/>
          <p:cNvSpPr/>
          <p:nvPr/>
        </p:nvSpPr>
        <p:spPr>
          <a:xfrm>
            <a:off x="1321356" y="5301020"/>
            <a:ext cx="5876568" cy="121920"/>
          </a:xfrm>
          <a:prstGeom prst="roundRect">
            <a:avLst>
              <a:gd name="adj" fmla="val 288523"/>
            </a:avLst>
          </a:prstGeom>
          <a:solidFill>
            <a:srgbClr val="091231"/>
          </a:solidFill>
        </p:spPr>
      </p:sp>
      <p:sp>
        <p:nvSpPr>
          <p:cNvPr id="23" name="Shape 21"/>
          <p:cNvSpPr/>
          <p:nvPr/>
        </p:nvSpPr>
        <p:spPr>
          <a:xfrm>
            <a:off x="3907869" y="4979789"/>
            <a:ext cx="703421" cy="703421"/>
          </a:xfrm>
          <a:prstGeom prst="roundRect">
            <a:avLst>
              <a:gd name="adj" fmla="val 129993"/>
            </a:avLst>
          </a:prstGeom>
          <a:solidFill>
            <a:srgbClr val="16FFBB"/>
          </a:solidFill>
        </p:spPr>
      </p:sp>
      <p:sp>
        <p:nvSpPr>
          <p:cNvPr id="24" name="Text 22"/>
          <p:cNvSpPr/>
          <p:nvPr/>
        </p:nvSpPr>
        <p:spPr>
          <a:xfrm>
            <a:off x="4118848" y="5155644"/>
            <a:ext cx="281345" cy="351711"/>
          </a:xfrm>
          <a:prstGeom prst="rect">
            <a:avLst/>
          </a:prstGeom>
          <a:noFill/>
        </p:spPr>
        <p:txBody>
          <a:bodyPr wrap="none" lIns="0" tIns="0" rIns="0" bIns="0" rtlCol="0" anchor="t"/>
          <a:lstStyle/>
          <a:p>
            <a:pPr marL="0" indent="0" algn="l">
              <a:lnSpc>
                <a:spcPts val="3500"/>
              </a:lnSpc>
              <a:buNone/>
            </a:pPr>
            <a:r>
              <a:rPr lang="en-US" sz="2200" b="1" dirty="0">
                <a:solidFill>
                  <a:srgbClr val="000000"/>
                </a:solidFill>
                <a:latin typeface="Spline Sans Bold" pitchFamily="34" charset="0"/>
                <a:ea typeface="Spline Sans Bold" pitchFamily="34" charset="-122"/>
                <a:cs typeface="Spline Sans Bold" pitchFamily="34" charset="-120"/>
              </a:rPr>
              <a:t>4</a:t>
            </a:r>
            <a:endParaRPr lang="en-US" sz="2200" dirty="0"/>
          </a:p>
        </p:txBody>
      </p:sp>
      <p:sp>
        <p:nvSpPr>
          <p:cNvPr id="25" name="Text 23"/>
          <p:cNvSpPr/>
          <p:nvPr/>
        </p:nvSpPr>
        <p:spPr>
          <a:xfrm>
            <a:off x="1586270" y="5917763"/>
            <a:ext cx="2737604" cy="325636"/>
          </a:xfrm>
          <a:prstGeom prst="rect">
            <a:avLst/>
          </a:prstGeom>
          <a:noFill/>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Real-Time Information</a:t>
            </a:r>
            <a:endParaRPr lang="en-US" sz="2050" dirty="0"/>
          </a:p>
        </p:txBody>
      </p:sp>
      <p:sp>
        <p:nvSpPr>
          <p:cNvPr id="26" name="Text 24"/>
          <p:cNvSpPr/>
          <p:nvPr/>
        </p:nvSpPr>
        <p:spPr>
          <a:xfrm>
            <a:off x="1586270" y="6384012"/>
            <a:ext cx="5346740" cy="750570"/>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Deliver up-to-date financial data, including live currency exchange rates.</a:t>
            </a:r>
            <a:endParaRPr lang="en-US" sz="1800" dirty="0"/>
          </a:p>
        </p:txBody>
      </p:sp>
      <p:sp>
        <p:nvSpPr>
          <p:cNvPr id="27" name="Shape 25"/>
          <p:cNvSpPr/>
          <p:nvPr/>
        </p:nvSpPr>
        <p:spPr>
          <a:xfrm>
            <a:off x="7432358" y="5331500"/>
            <a:ext cx="5876568" cy="2067997"/>
          </a:xfrm>
          <a:prstGeom prst="roundRect">
            <a:avLst>
              <a:gd name="adj" fmla="val 7075"/>
            </a:avLst>
          </a:prstGeom>
          <a:solidFill>
            <a:srgbClr val="0A081B">
              <a:alpha val="75000"/>
            </a:srgbClr>
          </a:solidFill>
        </p:spPr>
        <p:txBody>
          <a:bodyPr/>
          <a:p>
            <a:endParaRPr lang="en-US"/>
          </a:p>
        </p:txBody>
      </p:sp>
      <p:sp>
        <p:nvSpPr>
          <p:cNvPr id="28" name="Shape 26"/>
          <p:cNvSpPr/>
          <p:nvPr/>
        </p:nvSpPr>
        <p:spPr>
          <a:xfrm>
            <a:off x="7432358" y="5301020"/>
            <a:ext cx="5876568" cy="121920"/>
          </a:xfrm>
          <a:prstGeom prst="roundRect">
            <a:avLst>
              <a:gd name="adj" fmla="val 288523"/>
            </a:avLst>
          </a:prstGeom>
          <a:solidFill>
            <a:srgbClr val="16FFBB"/>
          </a:solidFill>
        </p:spPr>
      </p:sp>
      <p:sp>
        <p:nvSpPr>
          <p:cNvPr id="29" name="Shape 27"/>
          <p:cNvSpPr/>
          <p:nvPr/>
        </p:nvSpPr>
        <p:spPr>
          <a:xfrm>
            <a:off x="10018871" y="4979789"/>
            <a:ext cx="703421" cy="703421"/>
          </a:xfrm>
          <a:prstGeom prst="roundRect">
            <a:avLst>
              <a:gd name="adj" fmla="val 129993"/>
            </a:avLst>
          </a:prstGeom>
          <a:solidFill>
            <a:srgbClr val="16FFBB"/>
          </a:solidFill>
        </p:spPr>
      </p:sp>
      <p:sp>
        <p:nvSpPr>
          <p:cNvPr id="30" name="Text 28"/>
          <p:cNvSpPr/>
          <p:nvPr/>
        </p:nvSpPr>
        <p:spPr>
          <a:xfrm>
            <a:off x="10229850" y="5155644"/>
            <a:ext cx="281345" cy="351711"/>
          </a:xfrm>
          <a:prstGeom prst="rect">
            <a:avLst/>
          </a:prstGeom>
          <a:noFill/>
        </p:spPr>
        <p:txBody>
          <a:bodyPr wrap="none" lIns="0" tIns="0" rIns="0" bIns="0" rtlCol="0" anchor="t"/>
          <a:lstStyle/>
          <a:p>
            <a:pPr marL="0" indent="0" algn="l">
              <a:lnSpc>
                <a:spcPts val="3500"/>
              </a:lnSpc>
              <a:buNone/>
            </a:pPr>
            <a:r>
              <a:rPr lang="en-US" sz="2200" b="1" dirty="0">
                <a:solidFill>
                  <a:srgbClr val="000000"/>
                </a:solidFill>
                <a:latin typeface="Spline Sans Bold" pitchFamily="34" charset="0"/>
                <a:ea typeface="Spline Sans Bold" pitchFamily="34" charset="-122"/>
                <a:cs typeface="Spline Sans Bold" pitchFamily="34" charset="-120"/>
              </a:rPr>
              <a:t>5</a:t>
            </a:r>
            <a:endParaRPr lang="en-US" sz="2200" dirty="0"/>
          </a:p>
        </p:txBody>
      </p:sp>
      <p:sp>
        <p:nvSpPr>
          <p:cNvPr id="31" name="Text 29"/>
          <p:cNvSpPr/>
          <p:nvPr/>
        </p:nvSpPr>
        <p:spPr>
          <a:xfrm>
            <a:off x="7697272" y="5917763"/>
            <a:ext cx="2605564" cy="325636"/>
          </a:xfrm>
          <a:prstGeom prst="rect">
            <a:avLst/>
          </a:prstGeom>
          <a:noFill/>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Localization</a:t>
            </a:r>
            <a:endParaRPr lang="en-US" sz="2050" dirty="0"/>
          </a:p>
        </p:txBody>
      </p:sp>
      <p:sp>
        <p:nvSpPr>
          <p:cNvPr id="32" name="Text 30"/>
          <p:cNvSpPr/>
          <p:nvPr/>
        </p:nvSpPr>
        <p:spPr>
          <a:xfrm>
            <a:off x="7697272" y="6384012"/>
            <a:ext cx="5346740" cy="750570"/>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Integrate with local utility providers (EEU, Ethio Telecom).</a:t>
            </a:r>
            <a:endParaRPr lang="en-US" sz="180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644843"/>
            <a:ext cx="8658820" cy="651391"/>
          </a:xfrm>
          <a:prstGeom prst="rect">
            <a:avLst/>
          </a:prstGeom>
          <a:noFill/>
        </p:spPr>
        <p:txBody>
          <a:bodyPr wrap="none" lIns="0" tIns="0" rIns="0" bIns="0" rtlCol="0" anchor="t"/>
          <a:lstStyle/>
          <a:p>
            <a:pPr marL="0" indent="0" algn="l">
              <a:lnSpc>
                <a:spcPts val="5100"/>
              </a:lnSpc>
              <a:buNone/>
            </a:pPr>
            <a:r>
              <a:rPr lang="en-US" sz="4100" b="1" dirty="0">
                <a:solidFill>
                  <a:srgbClr val="F0FCFF"/>
                </a:solidFill>
                <a:latin typeface="Spline Sans Bold" pitchFamily="34" charset="0"/>
                <a:ea typeface="Spline Sans Bold" pitchFamily="34" charset="-122"/>
                <a:cs typeface="Spline Sans Bold" pitchFamily="34" charset="-120"/>
              </a:rPr>
              <a:t>Scope of the Project: Admin Module</a:t>
            </a:r>
            <a:endParaRPr lang="en-US" sz="4100" dirty="0"/>
          </a:p>
        </p:txBody>
      </p:sp>
      <p:sp>
        <p:nvSpPr>
          <p:cNvPr id="3" name="Text 1"/>
          <p:cNvSpPr/>
          <p:nvPr/>
        </p:nvSpPr>
        <p:spPr>
          <a:xfrm>
            <a:off x="1321356" y="1882378"/>
            <a:ext cx="2914888" cy="325636"/>
          </a:xfrm>
          <a:prstGeom prst="rect">
            <a:avLst/>
          </a:prstGeom>
          <a:noFill/>
        </p:spPr>
        <p:txBody>
          <a:bodyPr wrap="none" lIns="0" tIns="0" rIns="0" bIns="0" rtlCol="0" anchor="t"/>
          <a:lstStyle/>
          <a:p>
            <a:pPr marL="0" indent="0" algn="l">
              <a:lnSpc>
                <a:spcPts val="2550"/>
              </a:lnSpc>
              <a:buNone/>
            </a:pPr>
            <a:r>
              <a:rPr lang="en-US" sz="2050" b="1" dirty="0">
                <a:solidFill>
                  <a:srgbClr val="F0FCFF"/>
                </a:solidFill>
                <a:latin typeface="Spline Sans Bold" pitchFamily="34" charset="0"/>
                <a:ea typeface="Spline Sans Bold" pitchFamily="34" charset="-122"/>
                <a:cs typeface="Spline Sans Bold" pitchFamily="34" charset="-120"/>
              </a:rPr>
              <a:t>Comprehensive Control</a:t>
            </a:r>
            <a:endParaRPr lang="en-US" sz="2050" dirty="0"/>
          </a:p>
        </p:txBody>
      </p:sp>
      <p:sp>
        <p:nvSpPr>
          <p:cNvPr id="4" name="Text 2"/>
          <p:cNvSpPr/>
          <p:nvPr/>
        </p:nvSpPr>
        <p:spPr>
          <a:xfrm>
            <a:off x="1321356" y="2442448"/>
            <a:ext cx="5707856" cy="1125855"/>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The Admin Module provides full control over user and account management, ensuring efficient system oversight.</a:t>
            </a:r>
            <a:endParaRPr lang="en-US" sz="1800" dirty="0"/>
          </a:p>
        </p:txBody>
      </p:sp>
      <p:sp>
        <p:nvSpPr>
          <p:cNvPr id="5" name="Text 3"/>
          <p:cNvSpPr/>
          <p:nvPr/>
        </p:nvSpPr>
        <p:spPr>
          <a:xfrm>
            <a:off x="1321356" y="3779282"/>
            <a:ext cx="5707856" cy="750570"/>
          </a:xfrm>
          <a:prstGeom prst="rect">
            <a:avLst/>
          </a:prstGeom>
          <a:noFill/>
        </p:spPr>
        <p:txBody>
          <a:bodyPr wrap="squar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Full control over user management (Register, Update, Delete customers).</a:t>
            </a:r>
            <a:endParaRPr lang="en-US" sz="1800" dirty="0"/>
          </a:p>
        </p:txBody>
      </p:sp>
      <p:sp>
        <p:nvSpPr>
          <p:cNvPr id="6" name="Text 4"/>
          <p:cNvSpPr/>
          <p:nvPr/>
        </p:nvSpPr>
        <p:spPr>
          <a:xfrm>
            <a:off x="1321356" y="4611886"/>
            <a:ext cx="5707856" cy="375285"/>
          </a:xfrm>
          <a:prstGeom prst="rect">
            <a:avLst/>
          </a:prstGeom>
          <a:noFill/>
        </p:spPr>
        <p:txBody>
          <a:bodyPr wrap="non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Account management (Opening/Closing accounts).</a:t>
            </a:r>
            <a:endParaRPr lang="en-US" sz="1800" dirty="0"/>
          </a:p>
        </p:txBody>
      </p:sp>
      <p:sp>
        <p:nvSpPr>
          <p:cNvPr id="7" name="Text 5"/>
          <p:cNvSpPr/>
          <p:nvPr/>
        </p:nvSpPr>
        <p:spPr>
          <a:xfrm>
            <a:off x="1321356" y="5069205"/>
            <a:ext cx="5707856" cy="375285"/>
          </a:xfrm>
          <a:prstGeom prst="rect">
            <a:avLst/>
          </a:prstGeom>
          <a:noFill/>
        </p:spPr>
        <p:txBody>
          <a:bodyPr wrap="non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System monitoring via logs and dashboards.</a:t>
            </a:r>
            <a:endParaRPr lang="en-US" sz="1800" dirty="0"/>
          </a:p>
        </p:txBody>
      </p:sp>
      <p:pic>
        <p:nvPicPr>
          <p:cNvPr id="8" name="Image 0" descr="preencoded.png"/>
          <p:cNvPicPr>
            <a:picLocks noChangeAspect="1"/>
          </p:cNvPicPr>
          <p:nvPr/>
        </p:nvPicPr>
        <p:blipFill>
          <a:blip r:embed="rId1"/>
          <a:stretch>
            <a:fillRect/>
          </a:stretch>
        </p:blipFill>
        <p:spPr>
          <a:xfrm>
            <a:off x="7608808" y="1911668"/>
            <a:ext cx="5707856" cy="57078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644843"/>
            <a:ext cx="9480233" cy="651391"/>
          </a:xfrm>
          <a:prstGeom prst="rect">
            <a:avLst/>
          </a:prstGeom>
          <a:noFill/>
        </p:spPr>
        <p:txBody>
          <a:bodyPr wrap="none" lIns="0" tIns="0" rIns="0" bIns="0" rtlCol="0" anchor="t"/>
          <a:lstStyle/>
          <a:p>
            <a:pPr marL="0" indent="0" algn="l">
              <a:lnSpc>
                <a:spcPts val="5100"/>
              </a:lnSpc>
              <a:buNone/>
            </a:pPr>
            <a:r>
              <a:rPr lang="en-US" sz="4100" b="1" dirty="0">
                <a:solidFill>
                  <a:srgbClr val="F0FCFF"/>
                </a:solidFill>
                <a:latin typeface="Spline Sans Bold" pitchFamily="34" charset="0"/>
                <a:ea typeface="Spline Sans Bold" pitchFamily="34" charset="-122"/>
                <a:cs typeface="Spline Sans Bold" pitchFamily="34" charset="-120"/>
              </a:rPr>
              <a:t>Scope of the Project: Customer Module</a:t>
            </a:r>
            <a:endParaRPr lang="en-US" sz="4100" dirty="0"/>
          </a:p>
        </p:txBody>
      </p:sp>
      <p:pic>
        <p:nvPicPr>
          <p:cNvPr id="3" name="Image 0" descr="preencoded.png"/>
          <p:cNvPicPr>
            <a:picLocks noChangeAspect="1"/>
          </p:cNvPicPr>
          <p:nvPr/>
        </p:nvPicPr>
        <p:blipFill>
          <a:blip r:embed="rId1"/>
          <a:stretch>
            <a:fillRect/>
          </a:stretch>
        </p:blipFill>
        <p:spPr>
          <a:xfrm>
            <a:off x="1321356" y="1911668"/>
            <a:ext cx="5707856" cy="5707856"/>
          </a:xfrm>
          <a:prstGeom prst="rect">
            <a:avLst/>
          </a:prstGeom>
        </p:spPr>
      </p:pic>
      <p:sp>
        <p:nvSpPr>
          <p:cNvPr id="4" name="Text 1"/>
          <p:cNvSpPr/>
          <p:nvPr/>
        </p:nvSpPr>
        <p:spPr>
          <a:xfrm>
            <a:off x="7608808" y="1882378"/>
            <a:ext cx="2954774" cy="325636"/>
          </a:xfrm>
          <a:prstGeom prst="rect">
            <a:avLst/>
          </a:prstGeom>
          <a:noFill/>
        </p:spPr>
        <p:txBody>
          <a:bodyPr wrap="none" lIns="0" tIns="0" rIns="0" bIns="0" rtlCol="0" anchor="t"/>
          <a:lstStyle/>
          <a:p>
            <a:pPr marL="0" indent="0" algn="l">
              <a:lnSpc>
                <a:spcPts val="2550"/>
              </a:lnSpc>
              <a:buNone/>
            </a:pPr>
            <a:r>
              <a:rPr lang="en-US" sz="2050" b="1" dirty="0">
                <a:solidFill>
                  <a:srgbClr val="F0FCFF"/>
                </a:solidFill>
                <a:latin typeface="Spline Sans Bold" pitchFamily="34" charset="0"/>
                <a:ea typeface="Spline Sans Bold" pitchFamily="34" charset="-122"/>
                <a:cs typeface="Spline Sans Bold" pitchFamily="34" charset="-120"/>
              </a:rPr>
              <a:t>Empowering Customers</a:t>
            </a:r>
            <a:endParaRPr lang="en-US" sz="2050" dirty="0"/>
          </a:p>
        </p:txBody>
      </p:sp>
      <p:sp>
        <p:nvSpPr>
          <p:cNvPr id="5" name="Text 2"/>
          <p:cNvSpPr/>
          <p:nvPr/>
        </p:nvSpPr>
        <p:spPr>
          <a:xfrm>
            <a:off x="7608808" y="2442448"/>
            <a:ext cx="5707856" cy="1125855"/>
          </a:xfrm>
          <a:prstGeom prst="rect">
            <a:avLst/>
          </a:prstGeom>
          <a:noFill/>
        </p:spPr>
        <p:txBody>
          <a:bodyPr wrap="square" lIns="0" tIns="0" rIns="0" bIns="0" rtlCol="0" anchor="t"/>
          <a:lstStyle/>
          <a:p>
            <a:pPr marL="0" indent="0" algn="l">
              <a:lnSpc>
                <a:spcPts val="2950"/>
              </a:lnSpc>
              <a:buNone/>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The Customer Module offers a personalized and convenient banking experience, allowing users to manage their finances remotely.</a:t>
            </a:r>
            <a:endParaRPr lang="en-US" sz="1800" dirty="0"/>
          </a:p>
        </p:txBody>
      </p:sp>
      <p:sp>
        <p:nvSpPr>
          <p:cNvPr id="6" name="Text 3"/>
          <p:cNvSpPr/>
          <p:nvPr/>
        </p:nvSpPr>
        <p:spPr>
          <a:xfrm>
            <a:off x="7608808" y="3779282"/>
            <a:ext cx="5707856" cy="375285"/>
          </a:xfrm>
          <a:prstGeom prst="rect">
            <a:avLst/>
          </a:prstGeom>
          <a:noFill/>
        </p:spPr>
        <p:txBody>
          <a:bodyPr wrap="non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Personal dashboard for account overview.</a:t>
            </a:r>
            <a:endParaRPr lang="en-US" sz="1800" dirty="0"/>
          </a:p>
        </p:txBody>
      </p:sp>
      <p:sp>
        <p:nvSpPr>
          <p:cNvPr id="7" name="Text 4"/>
          <p:cNvSpPr/>
          <p:nvPr/>
        </p:nvSpPr>
        <p:spPr>
          <a:xfrm>
            <a:off x="7608808" y="4236601"/>
            <a:ext cx="5707856" cy="375285"/>
          </a:xfrm>
          <a:prstGeom prst="rect">
            <a:avLst/>
          </a:prstGeom>
          <a:noFill/>
        </p:spPr>
        <p:txBody>
          <a:bodyPr wrap="non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Fund transfers (Internal and Inter-bank).</a:t>
            </a:r>
            <a:endParaRPr lang="en-US" sz="1800" dirty="0"/>
          </a:p>
        </p:txBody>
      </p:sp>
      <p:sp>
        <p:nvSpPr>
          <p:cNvPr id="8" name="Text 5"/>
          <p:cNvSpPr/>
          <p:nvPr/>
        </p:nvSpPr>
        <p:spPr>
          <a:xfrm>
            <a:off x="7608808" y="4693920"/>
            <a:ext cx="5707856" cy="375285"/>
          </a:xfrm>
          <a:prstGeom prst="rect">
            <a:avLst/>
          </a:prstGeom>
          <a:noFill/>
        </p:spPr>
        <p:txBody>
          <a:bodyPr wrap="non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Utility bill payments.</a:t>
            </a:r>
            <a:endParaRPr lang="en-US" sz="1800" dirty="0"/>
          </a:p>
        </p:txBody>
      </p:sp>
      <p:sp>
        <p:nvSpPr>
          <p:cNvPr id="9" name="Text 6"/>
          <p:cNvSpPr/>
          <p:nvPr/>
        </p:nvSpPr>
        <p:spPr>
          <a:xfrm>
            <a:off x="7608808" y="5151239"/>
            <a:ext cx="5707856" cy="375285"/>
          </a:xfrm>
          <a:prstGeom prst="rect">
            <a:avLst/>
          </a:prstGeom>
          <a:noFill/>
        </p:spPr>
        <p:txBody>
          <a:bodyPr wrap="none" lIns="0" tIns="0" rIns="0" bIns="0" rtlCol="0" anchor="t"/>
          <a:lstStyle/>
          <a:p>
            <a:pPr marL="342900" indent="-342900" algn="l">
              <a:lnSpc>
                <a:spcPts val="2950"/>
              </a:lnSpc>
              <a:buSzPct val="100000"/>
              <a:buChar char="•"/>
            </a:pPr>
            <a:r>
              <a:rPr lang="en-US" sz="1800" dirty="0">
                <a:solidFill>
                  <a:srgbClr val="E0E4E6"/>
                </a:solidFill>
                <a:latin typeface="Barlow" panose="00000800000000000000" pitchFamily="34" charset="0"/>
                <a:ea typeface="Barlow" panose="00000800000000000000" pitchFamily="34" charset="-122"/>
                <a:cs typeface="Barlow" panose="00000800000000000000" pitchFamily="34" charset="-120"/>
              </a:rPr>
              <a:t>Transaction history and balance inquiries.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4714" y="628769"/>
            <a:ext cx="7547372" cy="1267063"/>
          </a:xfrm>
          <a:prstGeom prst="rect">
            <a:avLst/>
          </a:prstGeom>
          <a:noFill/>
        </p:spPr>
        <p:txBody>
          <a:bodyPr wrap="square" lIns="0" tIns="0" rIns="0" bIns="0" rtlCol="0" anchor="t"/>
          <a:lstStyle/>
          <a:p>
            <a:pPr marL="0" indent="0" algn="l">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Technical Architecture: Client-Server &amp; MVC</a:t>
            </a:r>
            <a:endParaRPr lang="en-US" sz="3950" dirty="0"/>
          </a:p>
        </p:txBody>
      </p:sp>
      <p:sp>
        <p:nvSpPr>
          <p:cNvPr id="4" name="Text 1"/>
          <p:cNvSpPr/>
          <p:nvPr/>
        </p:nvSpPr>
        <p:spPr>
          <a:xfrm>
            <a:off x="6284714" y="2237899"/>
            <a:ext cx="7547372" cy="729853"/>
          </a:xfrm>
          <a:prstGeom prst="rect">
            <a:avLst/>
          </a:prstGeom>
          <a:noFill/>
        </p:spPr>
        <p:txBody>
          <a:bodyPr wrap="square" lIns="0" tIns="0" rIns="0" bIns="0" rtlCol="0" anchor="t"/>
          <a:lstStyle/>
          <a:p>
            <a:pPr marL="0" indent="0" algn="l">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The Tobia Banking System leverages a robust technical architecture to ensure secure and efficient operations.</a:t>
            </a:r>
            <a:endParaRPr lang="en-US" sz="1750" dirty="0"/>
          </a:p>
        </p:txBody>
      </p:sp>
      <p:pic>
        <p:nvPicPr>
          <p:cNvPr id="5" name="Image 1" descr="preencoded.png"/>
          <p:cNvPicPr>
            <a:picLocks noChangeAspect="1"/>
          </p:cNvPicPr>
          <p:nvPr/>
        </p:nvPicPr>
        <p:blipFill>
          <a:blip r:embed="rId2"/>
          <a:stretch>
            <a:fillRect/>
          </a:stretch>
        </p:blipFill>
        <p:spPr>
          <a:xfrm>
            <a:off x="6284714" y="3224332"/>
            <a:ext cx="1140381" cy="1368504"/>
          </a:xfrm>
          <a:prstGeom prst="rect">
            <a:avLst/>
          </a:prstGeom>
        </p:spPr>
      </p:pic>
      <p:sp>
        <p:nvSpPr>
          <p:cNvPr id="6" name="Text 2"/>
          <p:cNvSpPr/>
          <p:nvPr/>
        </p:nvSpPr>
        <p:spPr>
          <a:xfrm>
            <a:off x="7653099" y="3452336"/>
            <a:ext cx="2534245" cy="316825"/>
          </a:xfrm>
          <a:prstGeom prst="rect">
            <a:avLst/>
          </a:prstGeom>
          <a:noFill/>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Client-Server</a:t>
            </a:r>
            <a:endParaRPr lang="en-US" sz="1950" dirty="0"/>
          </a:p>
        </p:txBody>
      </p:sp>
      <p:sp>
        <p:nvSpPr>
          <p:cNvPr id="7" name="Text 3"/>
          <p:cNvSpPr/>
          <p:nvPr/>
        </p:nvSpPr>
        <p:spPr>
          <a:xfrm>
            <a:off x="7653099" y="3905964"/>
            <a:ext cx="6178987" cy="364927"/>
          </a:xfrm>
          <a:prstGeom prst="rect">
            <a:avLst/>
          </a:prstGeom>
          <a:noFill/>
        </p:spPr>
        <p:txBody>
          <a:bodyPr wrap="none" lIns="0" tIns="0" rIns="0" bIns="0" rtlCol="0" anchor="t"/>
          <a:lstStyle/>
          <a:p>
            <a:pPr marL="0" indent="0" algn="l">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Java RMI for secure client-server communication.</a:t>
            </a:r>
            <a:endParaRPr lang="en-US" sz="1750" dirty="0"/>
          </a:p>
        </p:txBody>
      </p:sp>
      <p:pic>
        <p:nvPicPr>
          <p:cNvPr id="8" name="Image 2" descr="preencoded.png"/>
          <p:cNvPicPr>
            <a:picLocks noChangeAspect="1"/>
          </p:cNvPicPr>
          <p:nvPr/>
        </p:nvPicPr>
        <p:blipFill>
          <a:blip r:embed="rId3"/>
          <a:stretch>
            <a:fillRect/>
          </a:stretch>
        </p:blipFill>
        <p:spPr>
          <a:xfrm>
            <a:off x="6284714" y="4592836"/>
            <a:ext cx="1140381" cy="1368504"/>
          </a:xfrm>
          <a:prstGeom prst="rect">
            <a:avLst/>
          </a:prstGeom>
        </p:spPr>
      </p:pic>
      <p:sp>
        <p:nvSpPr>
          <p:cNvPr id="9" name="Text 4"/>
          <p:cNvSpPr/>
          <p:nvPr/>
        </p:nvSpPr>
        <p:spPr>
          <a:xfrm>
            <a:off x="7653099" y="4820841"/>
            <a:ext cx="2534245" cy="316825"/>
          </a:xfrm>
          <a:prstGeom prst="rect">
            <a:avLst/>
          </a:prstGeom>
          <a:noFill/>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MVC Pattern</a:t>
            </a:r>
            <a:endParaRPr lang="en-US" sz="1950" dirty="0"/>
          </a:p>
        </p:txBody>
      </p:sp>
      <p:sp>
        <p:nvSpPr>
          <p:cNvPr id="10" name="Text 5"/>
          <p:cNvSpPr/>
          <p:nvPr/>
        </p:nvSpPr>
        <p:spPr>
          <a:xfrm>
            <a:off x="7653099" y="5274469"/>
            <a:ext cx="6178987" cy="364927"/>
          </a:xfrm>
          <a:prstGeom prst="rect">
            <a:avLst/>
          </a:prstGeom>
          <a:noFill/>
        </p:spPr>
        <p:txBody>
          <a:bodyPr wrap="none" lIns="0" tIns="0" rIns="0" bIns="0" rtlCol="0" anchor="t"/>
          <a:lstStyle/>
          <a:p>
            <a:pPr marL="0" indent="0" algn="l">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Model, View, Controller for structured development.</a:t>
            </a:r>
            <a:endParaRPr lang="en-US" sz="1750" dirty="0"/>
          </a:p>
        </p:txBody>
      </p:sp>
      <p:pic>
        <p:nvPicPr>
          <p:cNvPr id="11" name="Image 3" descr="preencoded.png"/>
          <p:cNvPicPr>
            <a:picLocks noChangeAspect="1"/>
          </p:cNvPicPr>
          <p:nvPr/>
        </p:nvPicPr>
        <p:blipFill>
          <a:blip r:embed="rId4"/>
          <a:stretch>
            <a:fillRect/>
          </a:stretch>
        </p:blipFill>
        <p:spPr>
          <a:xfrm>
            <a:off x="6284714" y="5961340"/>
            <a:ext cx="1140381" cy="1639491"/>
          </a:xfrm>
          <a:prstGeom prst="rect">
            <a:avLst/>
          </a:prstGeom>
        </p:spPr>
      </p:pic>
      <p:sp>
        <p:nvSpPr>
          <p:cNvPr id="12" name="Text 6"/>
          <p:cNvSpPr/>
          <p:nvPr/>
        </p:nvSpPr>
        <p:spPr>
          <a:xfrm>
            <a:off x="7653099" y="6189345"/>
            <a:ext cx="2534245" cy="316825"/>
          </a:xfrm>
          <a:prstGeom prst="rect">
            <a:avLst/>
          </a:prstGeom>
          <a:noFill/>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Data Handling</a:t>
            </a:r>
            <a:endParaRPr lang="en-US" sz="1950" dirty="0"/>
          </a:p>
        </p:txBody>
      </p:sp>
      <p:sp>
        <p:nvSpPr>
          <p:cNvPr id="13" name="Text 7"/>
          <p:cNvSpPr/>
          <p:nvPr/>
        </p:nvSpPr>
        <p:spPr>
          <a:xfrm>
            <a:off x="7653099" y="6642973"/>
            <a:ext cx="6178987" cy="729853"/>
          </a:xfrm>
          <a:prstGeom prst="rect">
            <a:avLst/>
          </a:prstGeom>
          <a:noFill/>
        </p:spPr>
        <p:txBody>
          <a:bodyPr wrap="square" lIns="0" tIns="0" rIns="0" bIns="0" rtlCol="0" anchor="t"/>
          <a:lstStyle/>
          <a:p>
            <a:pPr marL="0" indent="0" algn="l">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Gson Library for JSON parsing; Multithreading for UI responsiveness.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1565910"/>
            <a:ext cx="5486400" cy="685800"/>
          </a:xfrm>
          <a:prstGeom prst="rect">
            <a:avLst/>
          </a:prstGeom>
          <a:noFill/>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Functionalities</a:t>
            </a:r>
            <a:endParaRPr lang="en-US" sz="4300" dirty="0"/>
          </a:p>
        </p:txBody>
      </p:sp>
      <p:sp>
        <p:nvSpPr>
          <p:cNvPr id="3" name="Shape 1"/>
          <p:cNvSpPr/>
          <p:nvPr/>
        </p:nvSpPr>
        <p:spPr>
          <a:xfrm>
            <a:off x="1321356" y="2745462"/>
            <a:ext cx="5870377" cy="1835706"/>
          </a:xfrm>
          <a:prstGeom prst="roundRect">
            <a:avLst>
              <a:gd name="adj" fmla="val 32278"/>
            </a:avLst>
          </a:prstGeom>
          <a:solidFill>
            <a:srgbClr val="0A081B"/>
          </a:solidFill>
          <a:ln w="30480">
            <a:solidFill>
              <a:srgbClr val="16FFBB"/>
            </a:solidFill>
            <a:prstDash val="solid"/>
          </a:ln>
        </p:spPr>
      </p:sp>
      <p:sp>
        <p:nvSpPr>
          <p:cNvPr id="4" name="Text 2"/>
          <p:cNvSpPr/>
          <p:nvPr/>
        </p:nvSpPr>
        <p:spPr>
          <a:xfrm>
            <a:off x="1598652" y="3022759"/>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Authentication</a:t>
            </a:r>
            <a:endParaRPr lang="en-US" sz="2150" dirty="0"/>
          </a:p>
        </p:txBody>
      </p:sp>
      <p:sp>
        <p:nvSpPr>
          <p:cNvPr id="5" name="Text 3"/>
          <p:cNvSpPr/>
          <p:nvPr/>
        </p:nvSpPr>
        <p:spPr>
          <a:xfrm>
            <a:off x="1598652" y="3513773"/>
            <a:ext cx="5315783"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Secure login with role detection and password management.</a:t>
            </a:r>
            <a:endParaRPr lang="en-US" sz="1900" dirty="0"/>
          </a:p>
        </p:txBody>
      </p:sp>
      <p:sp>
        <p:nvSpPr>
          <p:cNvPr id="6" name="Shape 4"/>
          <p:cNvSpPr/>
          <p:nvPr/>
        </p:nvSpPr>
        <p:spPr>
          <a:xfrm>
            <a:off x="7438549" y="2745462"/>
            <a:ext cx="5870496" cy="1835706"/>
          </a:xfrm>
          <a:prstGeom prst="roundRect">
            <a:avLst>
              <a:gd name="adj" fmla="val 32278"/>
            </a:avLst>
          </a:prstGeom>
          <a:solidFill>
            <a:srgbClr val="0A081B"/>
          </a:solidFill>
          <a:ln w="30480">
            <a:solidFill>
              <a:srgbClr val="29DDDA"/>
            </a:solidFill>
            <a:prstDash val="solid"/>
          </a:ln>
        </p:spPr>
      </p:sp>
      <p:sp>
        <p:nvSpPr>
          <p:cNvPr id="7" name="Text 5"/>
          <p:cNvSpPr/>
          <p:nvPr/>
        </p:nvSpPr>
        <p:spPr>
          <a:xfrm>
            <a:off x="7715845" y="3022759"/>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Transaction Engine</a:t>
            </a:r>
            <a:endParaRPr lang="en-US" sz="2150" dirty="0"/>
          </a:p>
        </p:txBody>
      </p:sp>
      <p:sp>
        <p:nvSpPr>
          <p:cNvPr id="8" name="Text 6"/>
          <p:cNvSpPr/>
          <p:nvPr/>
        </p:nvSpPr>
        <p:spPr>
          <a:xfrm>
            <a:off x="7715845" y="3513773"/>
            <a:ext cx="5315903"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Validates balances and supports "Real Mobile Banking" constraints.</a:t>
            </a:r>
            <a:endParaRPr lang="en-US" sz="1900" dirty="0"/>
          </a:p>
        </p:txBody>
      </p:sp>
      <p:sp>
        <p:nvSpPr>
          <p:cNvPr id="9" name="Shape 7"/>
          <p:cNvSpPr/>
          <p:nvPr/>
        </p:nvSpPr>
        <p:spPr>
          <a:xfrm>
            <a:off x="1321356" y="4827984"/>
            <a:ext cx="5870377" cy="1835706"/>
          </a:xfrm>
          <a:prstGeom prst="roundRect">
            <a:avLst>
              <a:gd name="adj" fmla="val 32278"/>
            </a:avLst>
          </a:prstGeom>
          <a:solidFill>
            <a:srgbClr val="0A081B"/>
          </a:solidFill>
          <a:ln w="30480">
            <a:solidFill>
              <a:srgbClr val="37A7E7"/>
            </a:solidFill>
            <a:prstDash val="solid"/>
          </a:ln>
        </p:spPr>
      </p:sp>
      <p:sp>
        <p:nvSpPr>
          <p:cNvPr id="10" name="Text 8"/>
          <p:cNvSpPr/>
          <p:nvPr/>
        </p:nvSpPr>
        <p:spPr>
          <a:xfrm>
            <a:off x="1598652" y="5105281"/>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Dynamic Reporting</a:t>
            </a:r>
            <a:endParaRPr lang="en-US" sz="2150" dirty="0"/>
          </a:p>
        </p:txBody>
      </p:sp>
      <p:sp>
        <p:nvSpPr>
          <p:cNvPr id="11" name="Text 9"/>
          <p:cNvSpPr/>
          <p:nvPr/>
        </p:nvSpPr>
        <p:spPr>
          <a:xfrm>
            <a:off x="1598652" y="5596295"/>
            <a:ext cx="5315783"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Visual charts for user demographics and account types.</a:t>
            </a:r>
            <a:endParaRPr lang="en-US" sz="1900" dirty="0"/>
          </a:p>
        </p:txBody>
      </p:sp>
      <p:sp>
        <p:nvSpPr>
          <p:cNvPr id="12" name="Shape 10"/>
          <p:cNvSpPr/>
          <p:nvPr/>
        </p:nvSpPr>
        <p:spPr>
          <a:xfrm>
            <a:off x="7438549" y="4827984"/>
            <a:ext cx="5870496" cy="1835706"/>
          </a:xfrm>
          <a:prstGeom prst="roundRect">
            <a:avLst>
              <a:gd name="adj" fmla="val 32278"/>
            </a:avLst>
          </a:prstGeom>
          <a:solidFill>
            <a:srgbClr val="0A081B"/>
          </a:solidFill>
          <a:ln w="30480">
            <a:solidFill>
              <a:srgbClr val="091231"/>
            </a:solidFill>
            <a:prstDash val="solid"/>
          </a:ln>
        </p:spPr>
      </p:sp>
      <p:sp>
        <p:nvSpPr>
          <p:cNvPr id="13" name="Text 11"/>
          <p:cNvSpPr/>
          <p:nvPr/>
        </p:nvSpPr>
        <p:spPr>
          <a:xfrm>
            <a:off x="7715845" y="5105281"/>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Live Currency</a:t>
            </a:r>
            <a:endParaRPr lang="en-US" sz="2150" dirty="0"/>
          </a:p>
        </p:txBody>
      </p:sp>
      <p:sp>
        <p:nvSpPr>
          <p:cNvPr id="14" name="Text 12"/>
          <p:cNvSpPr/>
          <p:nvPr/>
        </p:nvSpPr>
        <p:spPr>
          <a:xfrm>
            <a:off x="7715845" y="5596295"/>
            <a:ext cx="5315903"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Fetches live rates (e.g., USD to ETB) and includes a calculator.</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1455420"/>
            <a:ext cx="7426166" cy="685800"/>
          </a:xfrm>
          <a:prstGeom prst="rect">
            <a:avLst/>
          </a:prstGeom>
          <a:noFill/>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Advantages of Tobia Banking</a:t>
            </a:r>
            <a:endParaRPr lang="en-US" sz="43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21356" y="2634972"/>
            <a:ext cx="617220" cy="617220"/>
          </a:xfrm>
          <a:prstGeom prst="rect">
            <a:avLst/>
          </a:prstGeom>
        </p:spPr>
      </p:pic>
      <p:sp>
        <p:nvSpPr>
          <p:cNvPr id="4" name="Text 1"/>
          <p:cNvSpPr/>
          <p:nvPr/>
        </p:nvSpPr>
        <p:spPr>
          <a:xfrm>
            <a:off x="2247186" y="2781538"/>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User-Centric Design</a:t>
            </a:r>
            <a:endParaRPr lang="en-US" sz="2150" dirty="0"/>
          </a:p>
        </p:txBody>
      </p:sp>
      <p:sp>
        <p:nvSpPr>
          <p:cNvPr id="5" name="Text 2"/>
          <p:cNvSpPr/>
          <p:nvPr/>
        </p:nvSpPr>
        <p:spPr>
          <a:xfrm>
            <a:off x="2247186" y="3272552"/>
            <a:ext cx="2864287"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Modern sidebar navigation and intuitive layouts for ease of use.</a:t>
            </a:r>
            <a:endParaRPr lang="en-US" sz="1900" dirty="0"/>
          </a:p>
        </p:txBody>
      </p:sp>
      <p:pic>
        <p:nvPicPr>
          <p:cNvPr id="6"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5420082" y="2634972"/>
            <a:ext cx="617220" cy="617220"/>
          </a:xfrm>
          <a:prstGeom prst="rect">
            <a:avLst/>
          </a:prstGeom>
        </p:spPr>
      </p:pic>
      <p:sp>
        <p:nvSpPr>
          <p:cNvPr id="7" name="Text 3"/>
          <p:cNvSpPr/>
          <p:nvPr/>
        </p:nvSpPr>
        <p:spPr>
          <a:xfrm>
            <a:off x="6345912" y="2781538"/>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Localized Features</a:t>
            </a:r>
            <a:endParaRPr lang="en-US" sz="2150" dirty="0"/>
          </a:p>
        </p:txBody>
      </p:sp>
      <p:sp>
        <p:nvSpPr>
          <p:cNvPr id="8" name="Text 4"/>
          <p:cNvSpPr/>
          <p:nvPr/>
        </p:nvSpPr>
        <p:spPr>
          <a:xfrm>
            <a:off x="6345912" y="3272552"/>
            <a:ext cx="2864287"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Designed for the Ethiopian context, including ETB currency and local billers.</a:t>
            </a:r>
            <a:endParaRPr lang="en-US" sz="1900" dirty="0"/>
          </a:p>
        </p:txBody>
      </p:sp>
      <p:pic>
        <p:nvPicPr>
          <p:cNvPr id="9"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9518809" y="2634972"/>
            <a:ext cx="617220" cy="617220"/>
          </a:xfrm>
          <a:prstGeom prst="rect">
            <a:avLst/>
          </a:prstGeom>
        </p:spPr>
      </p:pic>
      <p:sp>
        <p:nvSpPr>
          <p:cNvPr id="10" name="Text 5"/>
          <p:cNvSpPr/>
          <p:nvPr/>
        </p:nvSpPr>
        <p:spPr>
          <a:xfrm>
            <a:off x="10444639" y="2781538"/>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Efficiency</a:t>
            </a:r>
            <a:endParaRPr lang="en-US" sz="2150" dirty="0"/>
          </a:p>
        </p:txBody>
      </p:sp>
      <p:sp>
        <p:nvSpPr>
          <p:cNvPr id="11" name="Text 6"/>
          <p:cNvSpPr/>
          <p:nvPr/>
        </p:nvSpPr>
        <p:spPr>
          <a:xfrm>
            <a:off x="10444639" y="3272552"/>
            <a:ext cx="2864406"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Reduces teller workload by enabling customer self-service for routine tasks.</a:t>
            </a:r>
            <a:endParaRPr lang="en-US" sz="1900" dirty="0"/>
          </a:p>
        </p:txBody>
      </p:sp>
      <p:pic>
        <p:nvPicPr>
          <p:cNvPr id="12"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1321356" y="4951452"/>
            <a:ext cx="617220" cy="617220"/>
          </a:xfrm>
          <a:prstGeom prst="rect">
            <a:avLst/>
          </a:prstGeom>
        </p:spPr>
      </p:pic>
      <p:sp>
        <p:nvSpPr>
          <p:cNvPr id="13" name="Text 7"/>
          <p:cNvSpPr/>
          <p:nvPr/>
        </p:nvSpPr>
        <p:spPr>
          <a:xfrm>
            <a:off x="2247186" y="5098018"/>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Reliability</a:t>
            </a:r>
            <a:endParaRPr lang="en-US" sz="2150" dirty="0"/>
          </a:p>
        </p:txBody>
      </p:sp>
      <p:sp>
        <p:nvSpPr>
          <p:cNvPr id="14" name="Text 8"/>
          <p:cNvSpPr/>
          <p:nvPr/>
        </p:nvSpPr>
        <p:spPr>
          <a:xfrm>
            <a:off x="2247186" y="5589032"/>
            <a:ext cx="2864287"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Robust error handling ensures system stability and data integrity.</a:t>
            </a:r>
            <a:endParaRPr lang="en-US" sz="1900" dirty="0"/>
          </a:p>
        </p:txBody>
      </p:sp>
      <p:pic>
        <p:nvPicPr>
          <p:cNvPr id="15" name="Image 4" descr="preencoded.png"/>
          <p:cNvPicPr>
            <a:picLocks noChangeAspect="1"/>
          </p:cNvPicPr>
          <p:nvPr/>
        </p:nvPicPr>
        <p:blipFill>
          <a:blip r:embed="rId1">
            <a:extLst>
              <a:ext uri="{96DAC541-7B7A-43D3-8B79-37D633B846F1}">
                <asvg:svgBlip xmlns:asvg="http://schemas.microsoft.com/office/drawing/2016/SVG/main" r:embed="rId6"/>
              </a:ext>
            </a:extLst>
          </a:blip>
          <a:stretch>
            <a:fillRect/>
          </a:stretch>
        </p:blipFill>
        <p:spPr>
          <a:xfrm>
            <a:off x="5420082" y="4951452"/>
            <a:ext cx="617220" cy="617220"/>
          </a:xfrm>
          <a:prstGeom prst="rect">
            <a:avLst/>
          </a:prstGeom>
        </p:spPr>
      </p:pic>
      <p:sp>
        <p:nvSpPr>
          <p:cNvPr id="16" name="Text 9"/>
          <p:cNvSpPr/>
          <p:nvPr/>
        </p:nvSpPr>
        <p:spPr>
          <a:xfrm>
            <a:off x="6345912" y="5098018"/>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Scalability</a:t>
            </a:r>
            <a:endParaRPr lang="en-US" sz="2150" dirty="0"/>
          </a:p>
        </p:txBody>
      </p:sp>
      <p:sp>
        <p:nvSpPr>
          <p:cNvPr id="17" name="Text 10"/>
          <p:cNvSpPr/>
          <p:nvPr/>
        </p:nvSpPr>
        <p:spPr>
          <a:xfrm>
            <a:off x="6345912" y="5589032"/>
            <a:ext cx="2864287"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Modular code structure allows for easy addition of new features.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1875711"/>
            <a:ext cx="5486400" cy="685800"/>
          </a:xfrm>
          <a:prstGeom prst="rect">
            <a:avLst/>
          </a:prstGeom>
          <a:noFill/>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Limitations</a:t>
            </a:r>
            <a:endParaRPr lang="en-US" sz="4300" dirty="0"/>
          </a:p>
        </p:txBody>
      </p:sp>
      <p:sp>
        <p:nvSpPr>
          <p:cNvPr id="3" name="Text 1"/>
          <p:cNvSpPr/>
          <p:nvPr/>
        </p:nvSpPr>
        <p:spPr>
          <a:xfrm>
            <a:off x="1321356" y="3055263"/>
            <a:ext cx="11987689" cy="790099"/>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While robust, the Tobia Banking System has certain limitations that are important to consider for future development.</a:t>
            </a:r>
            <a:endParaRPr lang="en-US" sz="1900" dirty="0"/>
          </a:p>
        </p:txBody>
      </p:sp>
      <p:sp>
        <p:nvSpPr>
          <p:cNvPr id="4" name="Shape 2"/>
          <p:cNvSpPr/>
          <p:nvPr/>
        </p:nvSpPr>
        <p:spPr>
          <a:xfrm>
            <a:off x="1321356" y="4123015"/>
            <a:ext cx="3831312" cy="2230755"/>
          </a:xfrm>
          <a:prstGeom prst="roundRect">
            <a:avLst>
              <a:gd name="adj" fmla="val 6558"/>
            </a:avLst>
          </a:prstGeom>
          <a:solidFill>
            <a:srgbClr val="0A081B">
              <a:alpha val="75000"/>
            </a:srgbClr>
          </a:solidFill>
          <a:ln w="30480">
            <a:solidFill>
              <a:srgbClr val="16FFBB"/>
            </a:solidFill>
            <a:prstDash val="solid"/>
          </a:ln>
        </p:spPr>
      </p:sp>
      <p:sp>
        <p:nvSpPr>
          <p:cNvPr id="5" name="Shape 3"/>
          <p:cNvSpPr/>
          <p:nvPr/>
        </p:nvSpPr>
        <p:spPr>
          <a:xfrm>
            <a:off x="1290876" y="4123015"/>
            <a:ext cx="121920" cy="2230755"/>
          </a:xfrm>
          <a:prstGeom prst="roundRect">
            <a:avLst>
              <a:gd name="adj" fmla="val 303750"/>
            </a:avLst>
          </a:prstGeom>
          <a:solidFill>
            <a:srgbClr val="16FFBB"/>
          </a:solidFill>
        </p:spPr>
      </p:sp>
      <p:sp>
        <p:nvSpPr>
          <p:cNvPr id="6" name="Text 4"/>
          <p:cNvSpPr/>
          <p:nvPr/>
        </p:nvSpPr>
        <p:spPr>
          <a:xfrm>
            <a:off x="1690092" y="4400312"/>
            <a:ext cx="2801422"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Platform Dependency</a:t>
            </a:r>
            <a:endParaRPr lang="en-US" sz="2150" dirty="0"/>
          </a:p>
        </p:txBody>
      </p:sp>
      <p:sp>
        <p:nvSpPr>
          <p:cNvPr id="7" name="Text 5"/>
          <p:cNvSpPr/>
          <p:nvPr/>
        </p:nvSpPr>
        <p:spPr>
          <a:xfrm>
            <a:off x="1690092" y="4891326"/>
            <a:ext cx="3185279"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Currently a desktop application (JavaFX), requiring PC installation.</a:t>
            </a:r>
            <a:endParaRPr lang="en-US" sz="1900" dirty="0"/>
          </a:p>
        </p:txBody>
      </p:sp>
      <p:sp>
        <p:nvSpPr>
          <p:cNvPr id="8" name="Shape 6"/>
          <p:cNvSpPr/>
          <p:nvPr/>
        </p:nvSpPr>
        <p:spPr>
          <a:xfrm>
            <a:off x="5399484" y="4123015"/>
            <a:ext cx="3831312" cy="2230755"/>
          </a:xfrm>
          <a:prstGeom prst="roundRect">
            <a:avLst>
              <a:gd name="adj" fmla="val 6558"/>
            </a:avLst>
          </a:prstGeom>
          <a:solidFill>
            <a:srgbClr val="0A081B">
              <a:alpha val="75000"/>
            </a:srgbClr>
          </a:solidFill>
          <a:ln w="30480">
            <a:solidFill>
              <a:srgbClr val="29DDDA"/>
            </a:solidFill>
            <a:prstDash val="solid"/>
          </a:ln>
        </p:spPr>
      </p:sp>
      <p:sp>
        <p:nvSpPr>
          <p:cNvPr id="9" name="Shape 7"/>
          <p:cNvSpPr/>
          <p:nvPr/>
        </p:nvSpPr>
        <p:spPr>
          <a:xfrm>
            <a:off x="5369004" y="4123015"/>
            <a:ext cx="121920" cy="2230755"/>
          </a:xfrm>
          <a:prstGeom prst="roundRect">
            <a:avLst>
              <a:gd name="adj" fmla="val 303750"/>
            </a:avLst>
          </a:prstGeom>
          <a:solidFill>
            <a:srgbClr val="29DDDA"/>
          </a:solidFill>
        </p:spPr>
      </p:sp>
      <p:sp>
        <p:nvSpPr>
          <p:cNvPr id="10" name="Text 8"/>
          <p:cNvSpPr/>
          <p:nvPr/>
        </p:nvSpPr>
        <p:spPr>
          <a:xfrm>
            <a:off x="5768221" y="4400312"/>
            <a:ext cx="2743200"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Network Reliance</a:t>
            </a:r>
            <a:endParaRPr lang="en-US" sz="2150" dirty="0"/>
          </a:p>
        </p:txBody>
      </p:sp>
      <p:sp>
        <p:nvSpPr>
          <p:cNvPr id="11" name="Text 9"/>
          <p:cNvSpPr/>
          <p:nvPr/>
        </p:nvSpPr>
        <p:spPr>
          <a:xfrm>
            <a:off x="5768221" y="4891326"/>
            <a:ext cx="3185279"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Requires active internet for RMI communication and live exchange rates.</a:t>
            </a:r>
            <a:endParaRPr lang="en-US" sz="1900" dirty="0"/>
          </a:p>
        </p:txBody>
      </p:sp>
      <p:sp>
        <p:nvSpPr>
          <p:cNvPr id="12" name="Shape 10"/>
          <p:cNvSpPr/>
          <p:nvPr/>
        </p:nvSpPr>
        <p:spPr>
          <a:xfrm>
            <a:off x="9477613" y="4123015"/>
            <a:ext cx="3831312" cy="2230755"/>
          </a:xfrm>
          <a:prstGeom prst="roundRect">
            <a:avLst>
              <a:gd name="adj" fmla="val 6558"/>
            </a:avLst>
          </a:prstGeom>
          <a:solidFill>
            <a:srgbClr val="0A081B">
              <a:alpha val="75000"/>
            </a:srgbClr>
          </a:solidFill>
          <a:ln w="30480">
            <a:solidFill>
              <a:srgbClr val="37A7E7"/>
            </a:solidFill>
            <a:prstDash val="solid"/>
          </a:ln>
        </p:spPr>
      </p:sp>
      <p:sp>
        <p:nvSpPr>
          <p:cNvPr id="13" name="Shape 11"/>
          <p:cNvSpPr/>
          <p:nvPr/>
        </p:nvSpPr>
        <p:spPr>
          <a:xfrm>
            <a:off x="9447133" y="4123015"/>
            <a:ext cx="121920" cy="2230755"/>
          </a:xfrm>
          <a:prstGeom prst="roundRect">
            <a:avLst>
              <a:gd name="adj" fmla="val 303750"/>
            </a:avLst>
          </a:prstGeom>
          <a:solidFill>
            <a:srgbClr val="37A7E7"/>
          </a:solidFill>
        </p:spPr>
      </p:sp>
      <p:sp>
        <p:nvSpPr>
          <p:cNvPr id="14" name="Text 12"/>
          <p:cNvSpPr/>
          <p:nvPr/>
        </p:nvSpPr>
        <p:spPr>
          <a:xfrm>
            <a:off x="9846350" y="4400312"/>
            <a:ext cx="3164324" cy="342900"/>
          </a:xfrm>
          <a:prstGeom prst="rect">
            <a:avLst/>
          </a:prstGeom>
          <a:noFill/>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Hardware Requirements</a:t>
            </a:r>
            <a:endParaRPr lang="en-US" sz="2150" dirty="0"/>
          </a:p>
        </p:txBody>
      </p:sp>
      <p:sp>
        <p:nvSpPr>
          <p:cNvPr id="15" name="Text 13"/>
          <p:cNvSpPr/>
          <p:nvPr/>
        </p:nvSpPr>
        <p:spPr>
          <a:xfrm>
            <a:off x="9846350" y="4891326"/>
            <a:ext cx="3185279" cy="1185148"/>
          </a:xfrm>
          <a:prstGeom prst="rect">
            <a:avLst/>
          </a:prstGeom>
          <a:noFill/>
        </p:spPr>
        <p:txBody>
          <a:bodyPr wrap="square" lIns="0" tIns="0" rIns="0" bIns="0" rtlCol="0" anchor="t"/>
          <a:lstStyle/>
          <a:p>
            <a:pPr marL="0" indent="0" algn="l">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Client machines must support the Java Runtime Environment (JRE).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3635</Words>
  <Application>WPS Presentation</Application>
  <PresentationFormat>On-screen Show (16:9)</PresentationFormat>
  <Paragraphs>156</Paragraphs>
  <Slides>11</Slides>
  <Notes>13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11</vt:i4>
      </vt:variant>
    </vt:vector>
  </HeadingPairs>
  <TitlesOfParts>
    <vt:vector size="28" baseType="lpstr">
      <vt:lpstr>Arial</vt:lpstr>
      <vt:lpstr>SimSun</vt:lpstr>
      <vt:lpstr>Wingdings</vt:lpstr>
      <vt:lpstr>Spline Sans Bold</vt:lpstr>
      <vt:lpstr>Segoe Print</vt:lpstr>
      <vt:lpstr>Spline Sans Bold</vt:lpstr>
      <vt:lpstr>Spline Sans Bold</vt:lpstr>
      <vt:lpstr>Barlow</vt:lpstr>
      <vt:lpstr>Barlow</vt:lpstr>
      <vt:lpstr>Barlow</vt:lpstr>
      <vt:lpstr>Calibri</vt:lpstr>
      <vt:lpstr>Microsoft YaHei</vt:lpstr>
      <vt:lpstr>Arial Unicode MS</vt:lpstr>
      <vt:lpstr>MingLiU-ExtB</vt:lpstr>
      <vt:lpstr>Arial Black</vt:lpstr>
      <vt:lpstr>Algerian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delina</cp:lastModifiedBy>
  <cp:revision>2</cp:revision>
  <dcterms:created xsi:type="dcterms:W3CDTF">2025-12-30T20:50:00Z</dcterms:created>
  <dcterms:modified xsi:type="dcterms:W3CDTF">2025-12-31T02:07:09Z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27DBE3ED889945579AA592ED30E4E3EF_12</vt:lpwstr>
  </property>
  <property fmtid="{D5CDD505-2E9C-101B-9397-08002B2CF9AE}" pid="3" name="KSOProductBuildVer">
    <vt:lpwstr>1033-12.2.0.23196</vt:lpwstr>
  </property>
</Properties>
</file>